
<file path=[Content_Types].xml><?xml version="1.0" encoding="utf-8"?>
<Types xmlns="http://schemas.openxmlformats.org/package/2006/content-types">
  <Default ContentType="image/tif" Extension="t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slideMaster+xml" PartName="/ppt/slideMasters/slideMaster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image/jpeg" PartName="/ppt/media/image2.jpeg"/>
  <Override ContentType="image/jpeg" PartName="/ppt/media/image4.jpeg"/>
  <Override ContentType="image/jpeg" PartName="/ppt/media/image1.jpeg"/>
  <Override ContentType="image/jpeg" PartName="/ppt/media/image9.jpeg"/>
  <Override ContentType="image/jpeg" PartName="/ppt/media/image5.jpeg"/>
  <Override ContentType="image/jpeg" PartName="/ppt/media/image6.jpeg"/>
  <Override ContentType="image/jpeg" PartName="/ppt/media/image8.jpeg"/>
  <Override ContentType="image/jpeg" PartName="/ppt/media/image3.jpeg"/>
  <Override ContentType="image/jpeg" PartName="/ppt/media/image7.jpeg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1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9753600" cx="13004800"/>
  <p:notesSz cx="6858000" cy="9144000"/>
  <p:defaultTextStyle>
    <a:defPPr defTabSz="914400" hangingPunct="0" indent="0" latinLnBrk="1" lvl="0" marL="0" marR="0" rtl="0" algn="l" fontAlgn="auto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i="0" kumimoji="0" normalizeH="0" spc="0" sz="1800" u="none" cap="none" strike="noStrike">
        <a:ln>
          <a:noFill/>
        </a:ln>
        <a:solidFill>
          <a:srgbClr val="000000"/>
        </a:solidFill>
        <a:effectLst/>
      </a:defRPr>
    </a:defPPr>
    <a:lvl1pPr defTabSz="584200" hangingPunct="0" indent="0" latinLnBrk="0" lvl="0" marL="0" marR="0" rtl="0" algn="ctr" fontAlgn="auto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i="0" kumimoji="0" normalizeH="0" spc="0" sz="3600" u="none" cap="none" strike="noStrike">
        <a:ln>
          <a:noFill/>
        </a:ln>
        <a:solidFill>
          <a:srgbClr val="000000"/>
        </a:solidFill>
        <a:effectLst/>
        <a:latin typeface="+mn-lt"/>
        <a:ea typeface="+mn-ea"/>
        <a:cs typeface="+mn-cs"/>
        <a:sym typeface="Helvetica Light"/>
      </a:defRPr>
    </a:lvl1pPr>
    <a:lvl2pPr defTabSz="584200" hangingPunct="0" indent="228600" latinLnBrk="0" lvl="1" marL="0" marR="0" rtl="0" algn="ctr" fontAlgn="auto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i="0" kumimoji="0" normalizeH="0" spc="0" sz="3600" u="none" cap="none" strike="noStrike">
        <a:ln>
          <a:noFill/>
        </a:ln>
        <a:solidFill>
          <a:srgbClr val="000000"/>
        </a:solidFill>
        <a:effectLst/>
        <a:latin typeface="+mn-lt"/>
        <a:ea typeface="+mn-ea"/>
        <a:cs typeface="+mn-cs"/>
        <a:sym typeface="Helvetica Light"/>
      </a:defRPr>
    </a:lvl2pPr>
    <a:lvl3pPr defTabSz="584200" hangingPunct="0" indent="457200" latinLnBrk="0" lvl="2" marL="0" marR="0" rtl="0" algn="ctr" fontAlgn="auto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i="0" kumimoji="0" normalizeH="0" spc="0" sz="3600" u="none" cap="none" strike="noStrike">
        <a:ln>
          <a:noFill/>
        </a:ln>
        <a:solidFill>
          <a:srgbClr val="000000"/>
        </a:solidFill>
        <a:effectLst/>
        <a:latin typeface="+mn-lt"/>
        <a:ea typeface="+mn-ea"/>
        <a:cs typeface="+mn-cs"/>
        <a:sym typeface="Helvetica Light"/>
      </a:defRPr>
    </a:lvl3pPr>
    <a:lvl4pPr defTabSz="584200" hangingPunct="0" indent="685800" latinLnBrk="0" lvl="3" marL="0" marR="0" rtl="0" algn="ctr" fontAlgn="auto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i="0" kumimoji="0" normalizeH="0" spc="0" sz="3600" u="none" cap="none" strike="noStrike">
        <a:ln>
          <a:noFill/>
        </a:ln>
        <a:solidFill>
          <a:srgbClr val="000000"/>
        </a:solidFill>
        <a:effectLst/>
        <a:latin typeface="+mn-lt"/>
        <a:ea typeface="+mn-ea"/>
        <a:cs typeface="+mn-cs"/>
        <a:sym typeface="Helvetica Light"/>
      </a:defRPr>
    </a:lvl4pPr>
    <a:lvl5pPr defTabSz="584200" hangingPunct="0" indent="914400" latinLnBrk="0" lvl="4" marL="0" marR="0" rtl="0" algn="ctr" fontAlgn="auto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i="0" kumimoji="0" normalizeH="0" spc="0" sz="3600" u="none" cap="none" strike="noStrike">
        <a:ln>
          <a:noFill/>
        </a:ln>
        <a:solidFill>
          <a:srgbClr val="000000"/>
        </a:solidFill>
        <a:effectLst/>
        <a:latin typeface="+mn-lt"/>
        <a:ea typeface="+mn-ea"/>
        <a:cs typeface="+mn-cs"/>
        <a:sym typeface="Helvetica Light"/>
      </a:defRPr>
    </a:lvl5pPr>
    <a:lvl6pPr defTabSz="584200" hangingPunct="0" indent="1143000" latinLnBrk="0" lvl="5" marL="0" marR="0" rtl="0" algn="ctr" fontAlgn="auto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i="0" kumimoji="0" normalizeH="0" spc="0" sz="3600" u="none" cap="none" strike="noStrike">
        <a:ln>
          <a:noFill/>
        </a:ln>
        <a:solidFill>
          <a:srgbClr val="000000"/>
        </a:solidFill>
        <a:effectLst/>
        <a:latin typeface="+mn-lt"/>
        <a:ea typeface="+mn-ea"/>
        <a:cs typeface="+mn-cs"/>
        <a:sym typeface="Helvetica Light"/>
      </a:defRPr>
    </a:lvl6pPr>
    <a:lvl7pPr defTabSz="584200" hangingPunct="0" indent="1371600" latinLnBrk="0" lvl="6" marL="0" marR="0" rtl="0" algn="ctr" fontAlgn="auto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i="0" kumimoji="0" normalizeH="0" spc="0" sz="3600" u="none" cap="none" strike="noStrike">
        <a:ln>
          <a:noFill/>
        </a:ln>
        <a:solidFill>
          <a:srgbClr val="000000"/>
        </a:solidFill>
        <a:effectLst/>
        <a:latin typeface="+mn-lt"/>
        <a:ea typeface="+mn-ea"/>
        <a:cs typeface="+mn-cs"/>
        <a:sym typeface="Helvetica Light"/>
      </a:defRPr>
    </a:lvl7pPr>
    <a:lvl8pPr defTabSz="584200" hangingPunct="0" indent="1600200" latinLnBrk="0" lvl="7" marL="0" marR="0" rtl="0" algn="ctr" fontAlgn="auto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i="0" kumimoji="0" normalizeH="0" spc="0" sz="3600" u="none" cap="none" strike="noStrike">
        <a:ln>
          <a:noFill/>
        </a:ln>
        <a:solidFill>
          <a:srgbClr val="000000"/>
        </a:solidFill>
        <a:effectLst/>
        <a:latin typeface="+mn-lt"/>
        <a:ea typeface="+mn-ea"/>
        <a:cs typeface="+mn-cs"/>
        <a:sym typeface="Helvetica Light"/>
      </a:defRPr>
    </a:lvl8pPr>
    <a:lvl9pPr defTabSz="584200" hangingPunct="0" indent="1828800" latinLnBrk="0" lvl="8" marL="0" marR="0" rtl="0" algn="ctr" fontAlgn="auto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i="0" kumimoji="0" normalizeH="0" spc="0" sz="3600" u="none" cap="none" strike="noStrike">
        <a:ln>
          <a:noFill/>
        </a:ln>
        <a:solidFill>
          <a:srgbClr val="000000"/>
        </a:solidFill>
        <a:effectLst/>
        <a:latin typeface="+mn-lt"/>
        <a:ea typeface="+mn-ea"/>
        <a:cs typeface="+mn-cs"/>
        <a:sym typeface="Helvetica Light"/>
      </a:defRPr>
    </a:lvl9pPr>
  </p:defaultTextStyle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1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Testo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Titolo Testo</a:t>
            </a:r>
          </a:p>
        </p:txBody>
      </p:sp>
      <p:sp>
        <p:nvSpPr>
          <p:cNvPr id="12" name="Corpo livello uno…"/>
          <p:cNvSpPr txBox="1"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Giovanni Mela"/>
          <p:cNvSpPr txBox="1"/>
          <p:nvPr>
            <p:ph type="body" sz="quarter" idx="21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–Giovanni Mela</a:t>
            </a:r>
          </a:p>
        </p:txBody>
      </p:sp>
      <p:sp>
        <p:nvSpPr>
          <p:cNvPr id="94" name="“Inserisci qui una citazione”."/>
          <p:cNvSpPr txBox="1"/>
          <p:nvPr>
            <p:ph type="body" sz="quarter" idx="22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pPr/>
            <a:r>
              <a:t>“Inserisci qui una citazione”. </a:t>
            </a:r>
          </a:p>
        </p:txBody>
      </p:sp>
      <p:sp>
        <p:nvSpPr>
          <p:cNvPr id="95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magine"/>
          <p:cNvSpPr/>
          <p:nvPr>
            <p:ph type="pic" idx="21"/>
          </p:nvPr>
        </p:nvSpPr>
        <p:spPr>
          <a:xfrm>
            <a:off x="-812800" y="0"/>
            <a:ext cx="15232066" cy="10160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-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magine"/>
          <p:cNvSpPr/>
          <p:nvPr>
            <p:ph type="pic" idx="21"/>
          </p:nvPr>
        </p:nvSpPr>
        <p:spPr>
          <a:xfrm>
            <a:off x="1606550" y="635000"/>
            <a:ext cx="9779000" cy="652272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olo Testo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Titolo Testo</a:t>
            </a:r>
          </a:p>
        </p:txBody>
      </p:sp>
      <p:sp>
        <p:nvSpPr>
          <p:cNvPr id="22" name="Corpo livello uno…"/>
          <p:cNvSpPr txBox="1"/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3" name="Numero diapositiva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 -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olo Testo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31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magine"/>
          <p:cNvSpPr/>
          <p:nvPr>
            <p:ph type="pic" idx="21"/>
          </p:nvPr>
        </p:nvSpPr>
        <p:spPr>
          <a:xfrm>
            <a:off x="2717800" y="635000"/>
            <a:ext cx="12357100" cy="82380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olo Testo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Titolo Testo</a:t>
            </a:r>
          </a:p>
        </p:txBody>
      </p:sp>
      <p:sp>
        <p:nvSpPr>
          <p:cNvPr id="40" name="Corpo livello uno…"/>
          <p:cNvSpPr txBox="1"/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1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49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57" name="Corpo livello uno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58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magine"/>
          <p:cNvSpPr/>
          <p:nvPr>
            <p:ph type="pic" idx="21"/>
          </p:nvPr>
        </p:nvSpPr>
        <p:spPr>
          <a:xfrm>
            <a:off x="4533900" y="2603500"/>
            <a:ext cx="942975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67" name="Corpo livello uno…"/>
          <p:cNvSpPr txBox="1"/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68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Corpo livello uno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6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- 3 per 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magine"/>
          <p:cNvSpPr/>
          <p:nvPr>
            <p:ph type="pic" sz="quarter" idx="21"/>
          </p:nvPr>
        </p:nvSpPr>
        <p:spPr>
          <a:xfrm>
            <a:off x="6680200" y="5026947"/>
            <a:ext cx="6057901" cy="404070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magine"/>
          <p:cNvSpPr/>
          <p:nvPr>
            <p:ph type="pic" sz="quarter" idx="22"/>
          </p:nvPr>
        </p:nvSpPr>
        <p:spPr>
          <a:xfrm>
            <a:off x="6502400" y="886747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magine"/>
          <p:cNvSpPr/>
          <p:nvPr>
            <p:ph type="pic" idx="23"/>
          </p:nvPr>
        </p:nvSpPr>
        <p:spPr>
          <a:xfrm>
            <a:off x="-2374900" y="889000"/>
            <a:ext cx="11976100" cy="79840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Testo"/>
          <p:cNvSpPr txBox="1"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Titolo Testo</a:t>
            </a:r>
          </a:p>
        </p:txBody>
      </p:sp>
      <p:sp>
        <p:nvSpPr>
          <p:cNvPr id="3" name="Corpo livello uno…"/>
          <p:cNvSpPr txBox="1"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Numero diapositiva"/>
          <p:cNvSpPr txBox="1"/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"/><Relationship Id="rId3" Type="http://schemas.openxmlformats.org/officeDocument/2006/relationships/image" Target="../media/image1.jpeg"/><Relationship Id="rId4" Type="http://schemas.openxmlformats.org/officeDocument/2006/relationships/image" Target="../media/image3.png"/><Relationship Id="rId5" Type="http://schemas.openxmlformats.org/officeDocument/2006/relationships/image" Target="../media/image2.jpeg"/><Relationship Id="rId6" Type="http://schemas.openxmlformats.org/officeDocument/2006/relationships/image" Target="../media/image4.png"/><Relationship Id="rId7" Type="http://schemas.openxmlformats.org/officeDocument/2006/relationships/image" Target="../media/image3.jpeg"/><Relationship Id="rId8" Type="http://schemas.openxmlformats.org/officeDocument/2006/relationships/image" Target="../media/image5.png"/><Relationship Id="rId9" Type="http://schemas.openxmlformats.org/officeDocument/2006/relationships/image" Target="../media/image4.jpe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5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tif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BENVENUTI ALLA…"/>
          <p:cNvSpPr txBox="1"/>
          <p:nvPr/>
        </p:nvSpPr>
        <p:spPr>
          <a:xfrm>
            <a:off x="2291580" y="2696319"/>
            <a:ext cx="8421639" cy="27075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/>
          <a:p>
            <a:pPr defTabSz="449833">
              <a:defRPr sz="5390">
                <a:solidFill>
                  <a:srgbClr val="008F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t>BENVENUTI ALLA </a:t>
            </a:r>
          </a:p>
          <a:p>
            <a:pPr defTabSz="449833">
              <a:defRPr sz="5390">
                <a:solidFill>
                  <a:srgbClr val="008F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t>SCUOLA DELL’INFANZIA</a:t>
            </a:r>
          </a:p>
          <a:p>
            <a:pPr defTabSz="449833">
              <a:defRPr sz="5390">
                <a:solidFill>
                  <a:srgbClr val="008F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t>“B.GIGLI”</a:t>
            </a:r>
          </a:p>
        </p:txBody>
      </p:sp>
      <p:pic>
        <p:nvPicPr>
          <p:cNvPr id="120" name="Immagine" descr="Immag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15010" y="1500609"/>
            <a:ext cx="4244609" cy="140519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3" name="IMG_8171.JPG"/>
          <p:cNvGrpSpPr/>
          <p:nvPr/>
        </p:nvGrpSpPr>
        <p:grpSpPr>
          <a:xfrm rot="709241">
            <a:off x="9201885" y="719407"/>
            <a:ext cx="3183687" cy="2527466"/>
            <a:chOff x="0" y="0"/>
            <a:chExt cx="3183686" cy="2527464"/>
          </a:xfrm>
        </p:grpSpPr>
        <p:pic>
          <p:nvPicPr>
            <p:cNvPr id="122" name="IMG_8171.JPG" descr="IMG_8171.JP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27000" y="88900"/>
              <a:ext cx="2929687" cy="219726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21" name="IMG_8171.JPG" descr="IMG_8171.JPG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3183687" cy="2527465"/>
            </a:xfrm>
            <a:prstGeom prst="rect">
              <a:avLst/>
            </a:prstGeom>
            <a:effectLst/>
          </p:spPr>
        </p:pic>
      </p:grpSp>
      <p:grpSp>
        <p:nvGrpSpPr>
          <p:cNvPr id="126" name="IMG_0228.jpg"/>
          <p:cNvGrpSpPr/>
          <p:nvPr/>
        </p:nvGrpSpPr>
        <p:grpSpPr>
          <a:xfrm rot="20139388">
            <a:off x="689788" y="625745"/>
            <a:ext cx="3587787" cy="2135749"/>
            <a:chOff x="0" y="0"/>
            <a:chExt cx="3587785" cy="2135748"/>
          </a:xfrm>
        </p:grpSpPr>
        <p:pic>
          <p:nvPicPr>
            <p:cNvPr id="125" name="IMG_0228.jpg" descr="IMG_0228.jp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0" t="0" r="0" b="0"/>
            <a:stretch>
              <a:fillRect/>
            </a:stretch>
          </p:blipFill>
          <p:spPr>
            <a:xfrm>
              <a:off x="127000" y="88899"/>
              <a:ext cx="3333786" cy="180555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24" name="IMG_0228.jpg" descr="IMG_0228.jpg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-1"/>
              <a:ext cx="3587786" cy="2135750"/>
            </a:xfrm>
            <a:prstGeom prst="rect">
              <a:avLst/>
            </a:prstGeom>
            <a:effectLst/>
          </p:spPr>
        </p:pic>
      </p:grpSp>
      <p:grpSp>
        <p:nvGrpSpPr>
          <p:cNvPr id="129" name="image (1).jpg"/>
          <p:cNvGrpSpPr/>
          <p:nvPr/>
        </p:nvGrpSpPr>
        <p:grpSpPr>
          <a:xfrm rot="246156">
            <a:off x="445485" y="4982522"/>
            <a:ext cx="3440831" cy="3517032"/>
            <a:chOff x="0" y="0"/>
            <a:chExt cx="3440830" cy="3517030"/>
          </a:xfrm>
        </p:grpSpPr>
        <p:pic>
          <p:nvPicPr>
            <p:cNvPr id="128" name="image (1).jpg" descr="image (1).jpg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27000" y="88899"/>
              <a:ext cx="3186831" cy="318683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27" name="image (1).jpg" descr="image (1).jpg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0"/>
              <a:ext cx="3440831" cy="3517031"/>
            </a:xfrm>
            <a:prstGeom prst="rect">
              <a:avLst/>
            </a:prstGeom>
            <a:effectLst/>
          </p:spPr>
        </p:pic>
      </p:grpSp>
      <p:grpSp>
        <p:nvGrpSpPr>
          <p:cNvPr id="132" name="IMG_3536-small.jpg"/>
          <p:cNvGrpSpPr/>
          <p:nvPr/>
        </p:nvGrpSpPr>
        <p:grpSpPr>
          <a:xfrm>
            <a:off x="4691856" y="6547759"/>
            <a:ext cx="3904351" cy="2764064"/>
            <a:chOff x="0" y="0"/>
            <a:chExt cx="3904349" cy="2764063"/>
          </a:xfrm>
        </p:grpSpPr>
        <p:pic>
          <p:nvPicPr>
            <p:cNvPr id="131" name="IMG_3536-small.jpg" descr="IMG_3536-small.jpg"/>
            <p:cNvPicPr>
              <a:picLocks noChangeAspect="1"/>
            </p:cNvPicPr>
            <p:nvPr/>
          </p:nvPicPr>
          <p:blipFill>
            <a:blip r:embed="rId9">
              <a:extLst/>
            </a:blip>
            <a:srcRect l="0" t="0" r="0" b="0"/>
            <a:stretch>
              <a:fillRect/>
            </a:stretch>
          </p:blipFill>
          <p:spPr>
            <a:xfrm>
              <a:off x="127000" y="88900"/>
              <a:ext cx="3650350" cy="243386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30" name="IMG_3536-small.jpg" descr="IMG_3536-small.jpg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0" y="0"/>
              <a:ext cx="3904350" cy="2764064"/>
            </a:xfrm>
            <a:prstGeom prst="rect">
              <a:avLst/>
            </a:prstGeom>
            <a:effectLst/>
          </p:spPr>
        </p:pic>
      </p:grpSp>
      <p:pic>
        <p:nvPicPr>
          <p:cNvPr id="133" name="Rettangolo Rettangolo" descr="Rettangolo Rettangolo"/>
          <p:cNvPicPr>
            <a:picLocks noChangeAspect="0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 rot="20397014">
            <a:off x="9296324" y="5610261"/>
            <a:ext cx="3362902" cy="2869590"/>
          </a:xfrm>
          <a:prstGeom prst="rect">
            <a:avLst/>
          </a:prstGeom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</p:pic>
      <p:pic>
        <p:nvPicPr>
          <p:cNvPr id="134" name="IMG_20190613_182908.jpg" descr="IMG_20190613_182908.jpg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 rot="20409313">
            <a:off x="9561402" y="5892910"/>
            <a:ext cx="2879369" cy="215952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Le finalità della scuola dell’infanzia"/>
          <p:cNvSpPr txBox="1"/>
          <p:nvPr>
            <p:ph type="title"/>
          </p:nvPr>
        </p:nvSpPr>
        <p:spPr>
          <a:xfrm>
            <a:off x="825500" y="792162"/>
            <a:ext cx="5334000" cy="2890838"/>
          </a:xfrm>
          <a:prstGeom prst="rect">
            <a:avLst/>
          </a:prstGeom>
        </p:spPr>
        <p:txBody>
          <a:bodyPr/>
          <a:lstStyle/>
          <a:p>
            <a:pPr/>
            <a:r>
              <a:t>Le finalità della scuola dell’infanzia </a:t>
            </a:r>
          </a:p>
        </p:txBody>
      </p:sp>
      <p:sp>
        <p:nvSpPr>
          <p:cNvPr id="137" name="PROMUOVERE LO SVILUPPO:…"/>
          <p:cNvSpPr txBox="1"/>
          <p:nvPr>
            <p:ph type="body" sz="quarter" idx="1"/>
          </p:nvPr>
        </p:nvSpPr>
        <p:spPr>
          <a:xfrm>
            <a:off x="952500" y="4241800"/>
            <a:ext cx="5334000" cy="4102100"/>
          </a:xfrm>
          <a:prstGeom prst="rect">
            <a:avLst/>
          </a:prstGeom>
        </p:spPr>
        <p:txBody>
          <a:bodyPr/>
          <a:lstStyle/>
          <a:p>
            <a:pPr/>
            <a:r>
              <a:t>PROMUOVERE LO SVILUPPO:</a:t>
            </a:r>
          </a:p>
          <a:p>
            <a:pPr/>
          </a:p>
          <a:p>
            <a:pPr marL="395111" indent="-395111">
              <a:buSzPct val="75000"/>
              <a:buChar char="•"/>
            </a:pPr>
            <a:r>
              <a:t>IDENTITA’</a:t>
            </a:r>
          </a:p>
          <a:p>
            <a:pPr marL="395111" indent="-395111">
              <a:buSzPct val="75000"/>
              <a:buChar char="•"/>
            </a:pPr>
            <a:r>
              <a:t>AUTONOMIA</a:t>
            </a:r>
          </a:p>
          <a:p>
            <a:pPr marL="395111" indent="-395111">
              <a:buSzPct val="75000"/>
              <a:buChar char="•"/>
            </a:pPr>
            <a:r>
              <a:t>COMPETENZE</a:t>
            </a:r>
          </a:p>
          <a:p>
            <a:pPr marL="395111" indent="-395111">
              <a:buSzPct val="75000"/>
              <a:buChar char="•"/>
            </a:pPr>
            <a:r>
              <a:t>CITTADINANZA </a:t>
            </a:r>
          </a:p>
        </p:txBody>
      </p:sp>
      <p:pic>
        <p:nvPicPr>
          <p:cNvPr id="138" name="IMG_6062.jpg" descr="IMG_606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50566" y="5080000"/>
            <a:ext cx="5469468" cy="4102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IMG_6081 copia.jpg" descr="IMG_6081 copia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650566" y="577850"/>
            <a:ext cx="5469468" cy="4102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ORARIO PER L’INSERIMENTO"/>
          <p:cNvSpPr txBox="1"/>
          <p:nvPr>
            <p:ph type="title"/>
          </p:nvPr>
        </p:nvSpPr>
        <p:spPr>
          <a:xfrm>
            <a:off x="1130300" y="444500"/>
            <a:ext cx="11099800" cy="2159000"/>
          </a:xfrm>
          <a:prstGeom prst="rect">
            <a:avLst/>
          </a:prstGeom>
        </p:spPr>
        <p:txBody>
          <a:bodyPr/>
          <a:lstStyle>
            <a:lvl1pPr defTabSz="490727">
              <a:defRPr sz="6719"/>
            </a:lvl1pPr>
          </a:lstStyle>
          <a:p>
            <a:pPr/>
            <a:r>
              <a:t>ORARIO PER L’INSERIMENTO </a:t>
            </a:r>
          </a:p>
        </p:txBody>
      </p:sp>
      <p:sp>
        <p:nvSpPr>
          <p:cNvPr id="142" name="Nella prima settimana (dal 14 Settembre al 23 Settembre)…"/>
          <p:cNvSpPr txBox="1"/>
          <p:nvPr>
            <p:ph type="body" sz="quarter" idx="1"/>
          </p:nvPr>
        </p:nvSpPr>
        <p:spPr>
          <a:xfrm>
            <a:off x="1114549" y="2973933"/>
            <a:ext cx="4569259" cy="4559301"/>
          </a:xfrm>
          <a:prstGeom prst="rect">
            <a:avLst/>
          </a:prstGeom>
        </p:spPr>
        <p:txBody>
          <a:bodyPr anchor="t"/>
          <a:lstStyle/>
          <a:p>
            <a:pPr marL="0" indent="0">
              <a:buSzTx/>
              <a:buNone/>
            </a:pPr>
            <a:r>
              <a:t>Nella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prima settimana </a:t>
            </a:r>
            <a:r>
              <a:t>(dal 14 Settembre al 23 Settembre) </a:t>
            </a:r>
          </a:p>
          <a:p>
            <a:pPr marL="0" indent="0">
              <a:buSzTx/>
              <a:buNone/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DUE TURNI</a:t>
            </a:r>
            <a:r>
              <a:t>:</a:t>
            </a:r>
          </a:p>
          <a:p>
            <a:pPr marL="345722" indent="-345722"/>
            <a:r>
              <a:t>Dalle 8:00 alle 10:00</a:t>
            </a:r>
          </a:p>
          <a:p>
            <a:pPr marL="345722" indent="-345722"/>
            <a:r>
              <a:t>Dalle 10:30 alle 12:30</a:t>
            </a:r>
          </a:p>
        </p:txBody>
      </p:sp>
      <p:sp>
        <p:nvSpPr>
          <p:cNvPr id="143" name="Dalla seconda settimana (dal 26 Settembre al 26 Ottobre)…"/>
          <p:cNvSpPr txBox="1"/>
          <p:nvPr/>
        </p:nvSpPr>
        <p:spPr>
          <a:xfrm>
            <a:off x="6705600" y="2973933"/>
            <a:ext cx="4910237" cy="4784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algn="l" defTabSz="549148">
              <a:spcBef>
                <a:spcPts val="3000"/>
              </a:spcBef>
              <a:defRPr sz="2632"/>
            </a:pPr>
            <a:r>
              <a:t>Dalla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seconda settimana </a:t>
            </a:r>
            <a:r>
              <a:t>(dal 26 Settembre al 26 Ottobre) </a:t>
            </a:r>
          </a:p>
          <a:p>
            <a:pPr algn="l" defTabSz="549148">
              <a:spcBef>
                <a:spcPts val="3000"/>
              </a:spcBef>
              <a:defRPr sz="2632"/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INGRESSO</a:t>
            </a:r>
            <a:r>
              <a:t> 8:00-9:00</a:t>
            </a:r>
          </a:p>
          <a:p>
            <a:pPr algn="l" defTabSz="549148">
              <a:spcBef>
                <a:spcPts val="3000"/>
              </a:spcBef>
              <a:defRPr sz="2632"/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USCITA SENZA PRANZO </a:t>
            </a:r>
            <a:r>
              <a:t>12:00-12:20</a:t>
            </a:r>
          </a:p>
          <a:p>
            <a:pPr algn="l" defTabSz="549148">
              <a:spcBef>
                <a:spcPts val="3000"/>
              </a:spcBef>
              <a:defRPr sz="2632"/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USCITA DOPO PRANZO </a:t>
            </a:r>
            <a:r>
              <a:t>13:30-14:00</a:t>
            </a:r>
          </a:p>
          <a:p>
            <a:pPr algn="l" defTabSz="549148">
              <a:spcBef>
                <a:spcPts val="3000"/>
              </a:spcBef>
              <a:defRPr sz="2632"/>
            </a:pPr>
            <a:r>
              <a:t> </a:t>
            </a:r>
          </a:p>
        </p:txBody>
      </p:sp>
      <p:sp>
        <p:nvSpPr>
          <p:cNvPr id="144" name="DAL 31 OTTOBRE ORARIO A REGIME…"/>
          <p:cNvSpPr txBox="1"/>
          <p:nvPr/>
        </p:nvSpPr>
        <p:spPr>
          <a:xfrm>
            <a:off x="1887537" y="7592473"/>
            <a:ext cx="9229726" cy="1290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defTabSz="327152">
              <a:defRPr sz="4480"/>
            </a:pPr>
            <a:r>
              <a:rPr sz="3359"/>
              <a:t>DAL 31 OTTOBRE ORARIO A REGIME</a:t>
            </a:r>
            <a:endParaRPr sz="3359"/>
          </a:p>
          <a:p>
            <a:pPr defTabSz="327152">
              <a:defRPr sz="4480"/>
            </a:pPr>
            <a:r>
              <a:rPr sz="3359"/>
              <a:t>USCITA 15,40 alle 16</a:t>
            </a:r>
            <a:r>
              <a:t> </a:t>
            </a:r>
          </a:p>
        </p:txBody>
      </p:sp>
      <p:pic>
        <p:nvPicPr>
          <p:cNvPr id="145" name="Immagine" descr="Immag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87241" y="759874"/>
            <a:ext cx="1424260" cy="17314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IL CORREDO NECESSARIO"/>
          <p:cNvSpPr txBox="1"/>
          <p:nvPr>
            <p:ph type="title"/>
          </p:nvPr>
        </p:nvSpPr>
        <p:spPr>
          <a:xfrm>
            <a:off x="952500" y="444500"/>
            <a:ext cx="10543382" cy="1830239"/>
          </a:xfrm>
          <a:prstGeom prst="rect">
            <a:avLst/>
          </a:prstGeom>
        </p:spPr>
        <p:txBody>
          <a:bodyPr/>
          <a:lstStyle>
            <a:lvl1pPr>
              <a:defRPr sz="6300"/>
            </a:lvl1pPr>
          </a:lstStyle>
          <a:p>
            <a:pPr/>
            <a:r>
              <a:t>IL CORREDO NECESSARIO </a:t>
            </a:r>
          </a:p>
        </p:txBody>
      </p:sp>
      <p:sp>
        <p:nvSpPr>
          <p:cNvPr id="148" name="Grembiule a scacchetti rosa o azzurro con nom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11150" indent="-311150" defTabSz="408940">
              <a:spcBef>
                <a:spcPts val="2900"/>
              </a:spcBef>
              <a:defRPr sz="2520"/>
            </a:pPr>
            <a:r>
              <a:t>Grembiule a scacchetti rosa o azzurro con nome</a:t>
            </a:r>
          </a:p>
          <a:p>
            <a:pPr marL="311150" indent="-311150" defTabSz="408940">
              <a:spcBef>
                <a:spcPts val="2900"/>
              </a:spcBef>
              <a:defRPr sz="2520"/>
            </a:pPr>
            <a:r>
              <a:t>Sacchetto in stoffa con nome per contenere un cambio completo e calzini antiscivolo</a:t>
            </a:r>
          </a:p>
          <a:p>
            <a:pPr marL="311150" indent="-311150" defTabSz="408940">
              <a:spcBef>
                <a:spcPts val="2900"/>
              </a:spcBef>
              <a:defRPr sz="2520"/>
            </a:pPr>
            <a:r>
              <a:t>Bavaglino monouso</a:t>
            </a:r>
          </a:p>
          <a:p>
            <a:pPr marL="311150" indent="-311150" defTabSz="408940">
              <a:spcBef>
                <a:spcPts val="2900"/>
              </a:spcBef>
              <a:defRPr sz="2520"/>
            </a:pPr>
            <a:r>
              <a:t>6 foto tessera</a:t>
            </a:r>
          </a:p>
          <a:p>
            <a:pPr marL="311150" indent="-311150" defTabSz="408940">
              <a:spcBef>
                <a:spcPts val="2900"/>
              </a:spcBef>
              <a:defRPr sz="2520"/>
            </a:pPr>
            <a:r>
              <a:t>1 confezione di biscotti</a:t>
            </a:r>
          </a:p>
          <a:p>
            <a:pPr marL="311150" indent="-311150" defTabSz="408940">
              <a:spcBef>
                <a:spcPts val="2900"/>
              </a:spcBef>
              <a:defRPr sz="2520"/>
            </a:pPr>
            <a:r>
              <a:t>1 confezione di crackers</a:t>
            </a:r>
          </a:p>
          <a:p>
            <a:pPr marL="311150" indent="-311150" defTabSz="408940">
              <a:spcBef>
                <a:spcPts val="2900"/>
              </a:spcBef>
              <a:defRPr sz="2520"/>
            </a:pPr>
            <a:r>
              <a:t>1 confezione di bicchieri di plastica Biodegradabili</a:t>
            </a:r>
          </a:p>
          <a:p>
            <a:pPr marL="311150" indent="-311150" defTabSz="408940">
              <a:spcBef>
                <a:spcPts val="2900"/>
              </a:spcBef>
              <a:defRPr sz="2520"/>
            </a:pPr>
            <a:r>
              <a:t>1 confezione di fazzoletti di carta</a:t>
            </a:r>
          </a:p>
        </p:txBody>
      </p:sp>
      <p:pic>
        <p:nvPicPr>
          <p:cNvPr id="149" name="2 bambini.jpeg" descr="2 bambini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8336611" y="4287251"/>
            <a:ext cx="3158484" cy="32009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Rispetto degli orari…"/>
          <p:cNvSpPr txBox="1"/>
          <p:nvPr/>
        </p:nvSpPr>
        <p:spPr>
          <a:xfrm>
            <a:off x="503839" y="2616199"/>
            <a:ext cx="10393121" cy="604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373713" indent="-373713" algn="l" defTabSz="457200">
              <a:lnSpc>
                <a:spcPct val="120000"/>
              </a:lnSpc>
              <a:buSzPct val="75000"/>
              <a:buChar char="•"/>
              <a:defRPr sz="3026"/>
            </a:pPr>
            <a:r>
              <a:t>Rispetto degli orari </a:t>
            </a:r>
            <a:endParaRPr sz="1200">
              <a:latin typeface="Times Roman"/>
              <a:ea typeface="Times Roman"/>
              <a:cs typeface="Times Roman"/>
              <a:sym typeface="Times Roman"/>
            </a:endParaRPr>
          </a:p>
          <a:p>
            <a:pPr marL="373713" indent="-373713" algn="l" defTabSz="457200">
              <a:lnSpc>
                <a:spcPct val="120000"/>
              </a:lnSpc>
              <a:buSzPct val="75000"/>
              <a:buChar char="•"/>
              <a:defRPr sz="3026"/>
            </a:pPr>
            <a:r>
              <a:t>Possibilmente no pannolino</a:t>
            </a:r>
            <a:endParaRPr sz="1200">
              <a:latin typeface="Times Roman"/>
              <a:ea typeface="Times Roman"/>
              <a:cs typeface="Times Roman"/>
              <a:sym typeface="Times Roman"/>
            </a:endParaRPr>
          </a:p>
          <a:p>
            <a:pPr marL="373713" indent="-373713" algn="l" defTabSz="457200">
              <a:lnSpc>
                <a:spcPct val="120000"/>
              </a:lnSpc>
              <a:buSzPct val="75000"/>
              <a:buChar char="•"/>
              <a:defRPr sz="3026"/>
            </a:pPr>
            <a:r>
              <a:t>Attenzione alla salute del bambino </a:t>
            </a:r>
            <a:endParaRPr sz="1200">
              <a:latin typeface="Times Roman"/>
              <a:ea typeface="Times Roman"/>
              <a:cs typeface="Times Roman"/>
              <a:sym typeface="Times Roman"/>
            </a:endParaRPr>
          </a:p>
          <a:p>
            <a:pPr marL="373713" indent="-373713" algn="l" defTabSz="457200">
              <a:lnSpc>
                <a:spcPct val="120000"/>
              </a:lnSpc>
              <a:buSzPct val="75000"/>
              <a:buChar char="•"/>
              <a:defRPr sz="3026"/>
            </a:pPr>
            <a:r>
              <a:t>No farmaci a scuola</a:t>
            </a:r>
            <a:endParaRPr sz="1200">
              <a:latin typeface="Times Roman"/>
              <a:ea typeface="Times Roman"/>
              <a:cs typeface="Times Roman"/>
              <a:sym typeface="Times Roman"/>
            </a:endParaRPr>
          </a:p>
          <a:p>
            <a:pPr marL="373713" indent="-373713" algn="l" defTabSz="457200">
              <a:lnSpc>
                <a:spcPct val="120000"/>
              </a:lnSpc>
              <a:buSzPct val="75000"/>
              <a:buChar char="•"/>
              <a:defRPr sz="3026"/>
            </a:pPr>
            <a:r>
              <a:t>Deleghe da firmare </a:t>
            </a:r>
            <a:endParaRPr sz="1200">
              <a:latin typeface="Times Roman"/>
              <a:ea typeface="Times Roman"/>
              <a:cs typeface="Times Roman"/>
              <a:sym typeface="Times Roman"/>
            </a:endParaRPr>
          </a:p>
          <a:p>
            <a:pPr marL="373713" indent="-373713" algn="l" defTabSz="457200">
              <a:lnSpc>
                <a:spcPct val="120000"/>
              </a:lnSpc>
              <a:buSzPct val="75000"/>
              <a:buChar char="•"/>
              <a:defRPr sz="3026"/>
            </a:pPr>
            <a:r>
              <a:t>Non allarmatevi se… </a:t>
            </a:r>
            <a:endParaRPr sz="1200">
              <a:latin typeface="Times Roman"/>
              <a:ea typeface="Times Roman"/>
              <a:cs typeface="Times Roman"/>
              <a:sym typeface="Times Roman"/>
            </a:endParaRPr>
          </a:p>
          <a:p>
            <a:pPr marL="373713" indent="-373713" algn="l" defTabSz="457200">
              <a:lnSpc>
                <a:spcPct val="120000"/>
              </a:lnSpc>
              <a:buSzPct val="75000"/>
              <a:buChar char="•"/>
              <a:defRPr sz="3026"/>
            </a:pPr>
            <a:r>
              <a:t>Controllo dello zaino </a:t>
            </a:r>
            <a:endParaRPr sz="1200">
              <a:latin typeface="Times Roman"/>
              <a:ea typeface="Times Roman"/>
              <a:cs typeface="Times Roman"/>
              <a:sym typeface="Times Roman"/>
            </a:endParaRPr>
          </a:p>
          <a:p>
            <a:pPr marL="373713" indent="-373713" algn="l" defTabSz="457200">
              <a:lnSpc>
                <a:spcPct val="120000"/>
              </a:lnSpc>
              <a:buSzPct val="75000"/>
              <a:buChar char="•"/>
              <a:defRPr sz="3026"/>
            </a:pPr>
            <a:r>
              <a:t>Vestiario comodo </a:t>
            </a:r>
            <a:endParaRPr sz="1200">
              <a:latin typeface="Times Roman"/>
              <a:ea typeface="Times Roman"/>
              <a:cs typeface="Times Roman"/>
              <a:sym typeface="Times Roman"/>
            </a:endParaRPr>
          </a:p>
          <a:p>
            <a:pPr marL="373713" indent="-373713" algn="l" defTabSz="457200">
              <a:lnSpc>
                <a:spcPct val="120000"/>
              </a:lnSpc>
              <a:buSzPct val="75000"/>
              <a:buChar char="•"/>
              <a:defRPr sz="3026"/>
            </a:pPr>
            <a:r>
              <a:t>Disponibilità delle insegnanti </a:t>
            </a:r>
            <a:endParaRPr sz="1200">
              <a:latin typeface="Times Roman"/>
              <a:ea typeface="Times Roman"/>
              <a:cs typeface="Times Roman"/>
              <a:sym typeface="Times Roman"/>
            </a:endParaRPr>
          </a:p>
          <a:p>
            <a:pPr marL="373713" indent="-373713" algn="l" defTabSz="457200">
              <a:lnSpc>
                <a:spcPct val="120000"/>
              </a:lnSpc>
              <a:buSzPct val="75000"/>
              <a:buChar char="•"/>
              <a:defRPr sz="3026"/>
            </a:pPr>
            <a:r>
              <a:t>Scuola non “asilo”</a:t>
            </a:r>
            <a:endParaRPr sz="1200">
              <a:latin typeface="Times Roman"/>
              <a:ea typeface="Times Roman"/>
              <a:cs typeface="Times Roman"/>
              <a:sym typeface="Times Roman"/>
            </a:endParaRPr>
          </a:p>
          <a:p>
            <a:pPr marL="373713" indent="-373713" algn="l" defTabSz="457200">
              <a:lnSpc>
                <a:spcPct val="120000"/>
              </a:lnSpc>
              <a:buSzPct val="75000"/>
              <a:buChar char="•"/>
              <a:defRPr sz="3026"/>
            </a:pPr>
            <a:r>
              <a:t>Progetto formativo </a:t>
            </a:r>
          </a:p>
        </p:txBody>
      </p:sp>
      <p:sp>
        <p:nvSpPr>
          <p:cNvPr id="152" name="AVVISI IMPORTANTI"/>
          <p:cNvSpPr txBox="1"/>
          <p:nvPr>
            <p:ph type="title"/>
          </p:nvPr>
        </p:nvSpPr>
        <p:spPr>
          <a:xfrm>
            <a:off x="952500" y="444500"/>
            <a:ext cx="10543382" cy="1830239"/>
          </a:xfrm>
          <a:prstGeom prst="rect">
            <a:avLst/>
          </a:prstGeom>
        </p:spPr>
        <p:txBody>
          <a:bodyPr/>
          <a:lstStyle>
            <a:lvl1pPr>
              <a:defRPr sz="6300"/>
            </a:lvl1pPr>
          </a:lstStyle>
          <a:p>
            <a:pPr/>
            <a:r>
              <a:t>AVVISI IMPORTANTI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e piange nei primi giorni……"/>
          <p:cNvSpPr txBox="1"/>
          <p:nvPr/>
        </p:nvSpPr>
        <p:spPr>
          <a:xfrm>
            <a:off x="503839" y="2616199"/>
            <a:ext cx="11997122" cy="29057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905458" indent="-905458" algn="l" defTabSz="457200">
              <a:lnSpc>
                <a:spcPct val="120000"/>
              </a:lnSpc>
              <a:buSzPct val="75000"/>
              <a:buChar char="•"/>
              <a:defRPr sz="4000"/>
            </a:pPr>
            <a:r>
              <a:t>Se piange nei primi giorni… </a:t>
            </a:r>
            <a:endParaRPr>
              <a:latin typeface="Times Roman"/>
              <a:ea typeface="Times Roman"/>
              <a:cs typeface="Times Roman"/>
              <a:sym typeface="Times Roman"/>
            </a:endParaRPr>
          </a:p>
          <a:p>
            <a:pPr marL="905458" indent="-905458" algn="l" defTabSz="457200">
              <a:lnSpc>
                <a:spcPct val="120000"/>
              </a:lnSpc>
              <a:buSzPct val="75000"/>
              <a:buChar char="•"/>
              <a:defRPr sz="4000"/>
            </a:pPr>
            <a:r>
              <a:t>Rispetto dei tempi… come?</a:t>
            </a:r>
            <a:endParaRPr>
              <a:latin typeface="Times Roman"/>
              <a:ea typeface="Times Roman"/>
              <a:cs typeface="Times Roman"/>
              <a:sym typeface="Times Roman"/>
            </a:endParaRPr>
          </a:p>
          <a:p>
            <a:pPr marL="905458" indent="-905458" algn="l" defTabSz="457200">
              <a:lnSpc>
                <a:spcPct val="120000"/>
              </a:lnSpc>
              <a:buSzPct val="75000"/>
              <a:buChar char="•"/>
              <a:defRPr sz="4000"/>
            </a:pPr>
            <a:r>
              <a:t>Atteggiamenti positivi che danno sicurezza</a:t>
            </a:r>
            <a:endParaRPr>
              <a:latin typeface="Times Roman"/>
              <a:ea typeface="Times Roman"/>
              <a:cs typeface="Times Roman"/>
              <a:sym typeface="Times Roman"/>
            </a:endParaRPr>
          </a:p>
        </p:txBody>
      </p:sp>
      <p:sp>
        <p:nvSpPr>
          <p:cNvPr id="155" name="Strategie d’aiuto per i primi giorni"/>
          <p:cNvSpPr txBox="1"/>
          <p:nvPr>
            <p:ph type="title"/>
          </p:nvPr>
        </p:nvSpPr>
        <p:spPr>
          <a:xfrm>
            <a:off x="480218" y="444500"/>
            <a:ext cx="11487945" cy="1830239"/>
          </a:xfrm>
          <a:prstGeom prst="rect">
            <a:avLst/>
          </a:prstGeom>
        </p:spPr>
        <p:txBody>
          <a:bodyPr/>
          <a:lstStyle>
            <a:lvl1pPr defTabSz="554990">
              <a:defRPr sz="5985"/>
            </a:lvl1pPr>
          </a:lstStyle>
          <a:p>
            <a:pPr/>
            <a:r>
              <a:t>Strategie d’aiuto per i primi giorni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bimbi.jpeg" descr="bimbi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36219" y="1684868"/>
            <a:ext cx="7532362" cy="63838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