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257A-FE9A-44F5-8944-DAAA506C6E64}" type="datetimeFigureOut">
              <a:rPr lang="it-IT" smtClean="0"/>
              <a:t>04/09/2021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EBD0-32F6-4F78-8B5A-667B3D0BE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29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257A-FE9A-44F5-8944-DAAA506C6E64}" type="datetimeFigureOut">
              <a:rPr lang="it-IT" smtClean="0"/>
              <a:t>04/09/2021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EBD0-32F6-4F78-8B5A-667B3D0BE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44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257A-FE9A-44F5-8944-DAAA506C6E64}" type="datetimeFigureOut">
              <a:rPr lang="it-IT" smtClean="0"/>
              <a:t>04/09/2021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EBD0-32F6-4F78-8B5A-667B3D0BE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28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257A-FE9A-44F5-8944-DAAA506C6E64}" type="datetimeFigureOut">
              <a:rPr lang="it-IT" smtClean="0"/>
              <a:t>04/09/2021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EBD0-32F6-4F78-8B5A-667B3D0BE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842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257A-FE9A-44F5-8944-DAAA506C6E64}" type="datetimeFigureOut">
              <a:rPr lang="it-IT" smtClean="0"/>
              <a:t>04/09/2021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EBD0-32F6-4F78-8B5A-667B3D0BE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26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257A-FE9A-44F5-8944-DAAA506C6E64}" type="datetimeFigureOut">
              <a:rPr lang="it-IT" smtClean="0"/>
              <a:t>04/09/2021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EBD0-32F6-4F78-8B5A-667B3D0BE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9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257A-FE9A-44F5-8944-DAAA506C6E64}" type="datetimeFigureOut">
              <a:rPr lang="it-IT" smtClean="0"/>
              <a:t>04/09/2021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EBD0-32F6-4F78-8B5A-667B3D0BE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6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257A-FE9A-44F5-8944-DAAA506C6E64}" type="datetimeFigureOut">
              <a:rPr lang="it-IT" smtClean="0"/>
              <a:t>04/09/2021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EBD0-32F6-4F78-8B5A-667B3D0BE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39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257A-FE9A-44F5-8944-DAAA506C6E64}" type="datetimeFigureOut">
              <a:rPr lang="it-IT" smtClean="0"/>
              <a:t>04/09/2021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EBD0-32F6-4F78-8B5A-667B3D0BE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44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257A-FE9A-44F5-8944-DAAA506C6E64}" type="datetimeFigureOut">
              <a:rPr lang="it-IT" smtClean="0"/>
              <a:t>04/09/2021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EBD0-32F6-4F78-8B5A-667B3D0BE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750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257A-FE9A-44F5-8944-DAAA506C6E64}" type="datetimeFigureOut">
              <a:rPr lang="it-IT" smtClean="0"/>
              <a:t>04/09/2021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EBD0-32F6-4F78-8B5A-667B3D0BE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53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B257A-FE9A-44F5-8944-DAAA506C6E64}" type="datetimeFigureOut">
              <a:rPr lang="it-IT" smtClean="0"/>
              <a:t>04/09/2021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3EBD0-32F6-4F78-8B5A-667B3D0BE2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17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Funzioni strumentali</a:t>
            </a:r>
            <a:br>
              <a:rPr lang="it-IT" dirty="0" smtClean="0"/>
            </a:br>
            <a:r>
              <a:rPr lang="it-IT" dirty="0" smtClean="0"/>
              <a:t>ed ulteriori incarichi 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A.S 2021/2022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757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56440" y="1103586"/>
            <a:ext cx="10397359" cy="5073377"/>
          </a:xfrm>
        </p:spPr>
        <p:txBody>
          <a:bodyPr/>
          <a:lstStyle/>
          <a:p>
            <a:r>
              <a:rPr lang="it-IT" dirty="0" smtClean="0"/>
              <a:t>La disponibilità a ricoprire gli  incarichi definiti in questa presentazione va  presentata in carta semplice  entro il 15 settembre p.v.</a:t>
            </a:r>
          </a:p>
          <a:p>
            <a:r>
              <a:rPr lang="it-IT" dirty="0" smtClean="0"/>
              <a:t>I docenti che vogliono presentare domande come Funzioni Strumentali dovranno allegare il proprio c.v.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905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Area 1 –Gestione del Piano dell’Offerta Formativa e Comunicazione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25624"/>
            <a:ext cx="10765221" cy="4806403"/>
          </a:xfrm>
        </p:spPr>
        <p:txBody>
          <a:bodyPr>
            <a:normAutofit fontScale="47500" lnSpcReduction="20000"/>
          </a:bodyPr>
          <a:lstStyle/>
          <a:p>
            <a:r>
              <a:rPr lang="it-IT" dirty="0" smtClean="0"/>
              <a:t>Coordinamento </a:t>
            </a:r>
            <a:r>
              <a:rPr lang="it-IT" dirty="0"/>
              <a:t> PTOF</a:t>
            </a:r>
            <a:endParaRPr lang="it-IT" dirty="0" smtClean="0"/>
          </a:p>
          <a:p>
            <a:r>
              <a:rPr lang="it-IT" dirty="0" smtClean="0"/>
              <a:t>attività di Analisi e revisione di, RAV e  PDM;</a:t>
            </a:r>
          </a:p>
          <a:p>
            <a:r>
              <a:rPr lang="it-IT" dirty="0"/>
              <a:t>Coordinamento e sostegno nella progettazione dell’offerta formativa dell’ Istituto ;</a:t>
            </a:r>
          </a:p>
          <a:p>
            <a:r>
              <a:rPr lang="it-IT" dirty="0"/>
              <a:t>Coordinamento e progettazione nella stesura/revisione del Piano Triennale dell’Offerta Formativa e del piano di ampliamento </a:t>
            </a:r>
            <a:r>
              <a:rPr lang="it-IT" dirty="0" smtClean="0"/>
              <a:t>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Coordinamento in collaborazione con la docente Animatore Digitale  </a:t>
            </a:r>
            <a:r>
              <a:rPr lang="it-IT" dirty="0"/>
              <a:t>delle riunioni necessarie per definire documenti o regolamenti </a:t>
            </a:r>
            <a:r>
              <a:rPr lang="it-IT" dirty="0" smtClean="0"/>
              <a:t>istituzionali.</a:t>
            </a:r>
            <a:r>
              <a:rPr lang="it-IT" dirty="0"/>
              <a:t>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raccolta del </a:t>
            </a:r>
            <a:r>
              <a:rPr lang="it-IT" dirty="0"/>
              <a:t>materiale prodotto attraverso il supporto informatico anche con l’uso </a:t>
            </a:r>
            <a:r>
              <a:rPr lang="it-IT" dirty="0" err="1" smtClean="0"/>
              <a:t>cloud</a:t>
            </a:r>
            <a:r>
              <a:rPr lang="it-IT" dirty="0" smtClean="0"/>
              <a:t> </a:t>
            </a:r>
            <a:r>
              <a:rPr lang="it-IT" dirty="0"/>
              <a:t>per favorire la messa in rete delle attività della scuola;</a:t>
            </a:r>
          </a:p>
          <a:p>
            <a:pPr marL="0" indent="0">
              <a:buNone/>
            </a:pPr>
            <a:r>
              <a:rPr lang="it-IT" dirty="0" smtClean="0"/>
              <a:t>Costituzione </a:t>
            </a:r>
            <a:r>
              <a:rPr lang="it-IT" dirty="0"/>
              <a:t>di un archivio digitale per la conservazione documentale necessaria allo svolgimento delle attività annuali dei </a:t>
            </a:r>
            <a:r>
              <a:rPr lang="it-IT" dirty="0" err="1"/>
              <a:t>C.d.C</a:t>
            </a:r>
            <a:r>
              <a:rPr lang="it-IT" dirty="0"/>
              <a:t>. per la diffusione delle buone </a:t>
            </a:r>
            <a:r>
              <a:rPr lang="it-IT" dirty="0" smtClean="0"/>
              <a:t>pratiche </a:t>
            </a:r>
            <a:r>
              <a:rPr lang="it-IT" dirty="0" smtClean="0">
                <a:solidFill>
                  <a:srgbClr val="FF0000"/>
                </a:solidFill>
              </a:rPr>
              <a:t>Una figura 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************************************************************************************************************************</a:t>
            </a:r>
          </a:p>
          <a:p>
            <a:r>
              <a:rPr lang="it-IT" dirty="0" smtClean="0"/>
              <a:t>Monitoraggio e Valutazione di PTOF, RAV e PDM;</a:t>
            </a:r>
          </a:p>
          <a:p>
            <a:r>
              <a:rPr lang="it-IT" dirty="0" smtClean="0"/>
              <a:t>Gestione della valutazione e autovalutazione di Istituto e rendicontazione sociale;</a:t>
            </a:r>
          </a:p>
          <a:p>
            <a:r>
              <a:rPr lang="it-IT" dirty="0" smtClean="0"/>
              <a:t>Coordinamento delle rilevazioni INVALSI</a:t>
            </a:r>
          </a:p>
          <a:p>
            <a:r>
              <a:rPr lang="it-IT" dirty="0" smtClean="0"/>
              <a:t>Coordinamento del NIV e collaborazione con il DS nel :</a:t>
            </a:r>
          </a:p>
          <a:p>
            <a:r>
              <a:rPr lang="it-IT" dirty="0" smtClean="0"/>
              <a:t>Monitoraggio dei processi di apprendimento,</a:t>
            </a:r>
            <a:r>
              <a:rPr lang="it-IT" dirty="0"/>
              <a:t> Monitoraggio della qualità dei processi di </a:t>
            </a:r>
            <a:r>
              <a:rPr lang="it-IT" dirty="0" err="1"/>
              <a:t>insegnamento</a:t>
            </a:r>
            <a:r>
              <a:rPr lang="it-IT" dirty="0" err="1" smtClean="0"/>
              <a:t>;,Monitoraggio</a:t>
            </a:r>
            <a:r>
              <a:rPr lang="it-IT" dirty="0" smtClean="0"/>
              <a:t> </a:t>
            </a:r>
            <a:r>
              <a:rPr lang="it-IT" dirty="0"/>
              <a:t>nella qualità dei processi </a:t>
            </a:r>
            <a:r>
              <a:rPr lang="it-IT" dirty="0" smtClean="0"/>
              <a:t>valutativi; monitoraggio </a:t>
            </a:r>
            <a:r>
              <a:rPr lang="it-IT" dirty="0" err="1"/>
              <a:t>dellla</a:t>
            </a:r>
            <a:r>
              <a:rPr lang="it-IT" dirty="0"/>
              <a:t> qualità dei processi di gestione della </a:t>
            </a:r>
            <a:r>
              <a:rPr lang="it-IT" dirty="0" smtClean="0"/>
              <a:t>classe e della qualità </a:t>
            </a:r>
            <a:r>
              <a:rPr lang="it-IT" dirty="0"/>
              <a:t>dei processi di organizzazione </a:t>
            </a:r>
            <a:r>
              <a:rPr lang="it-IT" dirty="0" smtClean="0"/>
              <a:t>scolastica –</a:t>
            </a:r>
            <a:r>
              <a:rPr lang="it-IT" dirty="0" smtClean="0">
                <a:solidFill>
                  <a:srgbClr val="FF0000"/>
                </a:solidFill>
              </a:rPr>
              <a:t>una figura </a:t>
            </a:r>
            <a:endParaRPr lang="it-IT" dirty="0">
              <a:solidFill>
                <a:srgbClr val="FF0000"/>
              </a:solidFill>
            </a:endParaRPr>
          </a:p>
          <a:p>
            <a:r>
              <a:rPr lang="it-IT" dirty="0" smtClean="0"/>
              <a:t>***********************************************************************************************************************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Sito web –</a:t>
            </a:r>
            <a:r>
              <a:rPr lang="it-IT" dirty="0" smtClean="0">
                <a:solidFill>
                  <a:srgbClr val="FF0000"/>
                </a:solidFill>
              </a:rPr>
              <a:t>una figura</a:t>
            </a:r>
          </a:p>
        </p:txBody>
      </p:sp>
    </p:spTree>
    <p:extLst>
      <p:ext uri="{BB962C8B-B14F-4D97-AF65-F5344CB8AC3E}">
        <p14:creationId xmlns:p14="http://schemas.microsoft.com/office/powerpoint/2010/main" val="1141497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AREA 2: supporto alle attività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3683" y="1825625"/>
            <a:ext cx="10660117" cy="434394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 smtClean="0"/>
              <a:t>•*******************************************************************</a:t>
            </a:r>
          </a:p>
          <a:p>
            <a:r>
              <a:rPr lang="it-IT" dirty="0" smtClean="0"/>
              <a:t>Attivazione procedure e soluzione di criticità correlate alla comunicazione immediata a docenti e famiglie per: assenze ordinarie e ritardi alunni, assenze e ritardi reiterati alunni, problemi disciplinari e sanzioni alunni, oltre tutto quanto attiene ad una comunicazione scuola – famiglia snella, veloce ed efficace;</a:t>
            </a:r>
          </a:p>
          <a:p>
            <a:r>
              <a:rPr lang="it-IT" dirty="0" smtClean="0"/>
              <a:t>Coordinamento delle operazioni preliminari alla precisa documentazione necessaria all’espletamento di: scrutini, intermedi e finali, sportello didattico, studio assistito, corsi di recupero</a:t>
            </a:r>
          </a:p>
          <a:p>
            <a:r>
              <a:rPr lang="it-IT" dirty="0" smtClean="0"/>
              <a:t>Organizzazione e reporting dei corsi di recupero degli alunni; </a:t>
            </a:r>
          </a:p>
          <a:p>
            <a:r>
              <a:rPr lang="it-IT" dirty="0" smtClean="0"/>
              <a:t>Collaborazione all’organizzazione, promozione e partecipazione degli studenti a qualsiasi iniziativa finalizzata alla promozione  delle eccellenze</a:t>
            </a:r>
          </a:p>
          <a:p>
            <a:r>
              <a:rPr lang="it-IT" dirty="0">
                <a:solidFill>
                  <a:srgbClr val="FF0000"/>
                </a:solidFill>
              </a:rPr>
              <a:t>una figura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635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3261"/>
          </a:xfrm>
        </p:spPr>
        <p:txBody>
          <a:bodyPr>
            <a:normAutofit fontScale="90000"/>
          </a:bodyPr>
          <a:lstStyle/>
          <a:p>
            <a:r>
              <a:rPr lang="it-IT" sz="3100" b="1" dirty="0"/>
              <a:t>AREA 3: Inclusione ed integrazione – Interventi e servizi per studenti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50124"/>
            <a:ext cx="10515600" cy="452683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it-IT" dirty="0" smtClean="0">
                <a:solidFill>
                  <a:srgbClr val="FF0000"/>
                </a:solidFill>
              </a:rPr>
              <a:t>Due figure </a:t>
            </a:r>
          </a:p>
          <a:p>
            <a:pPr lvl="0"/>
            <a:r>
              <a:rPr lang="it-IT" dirty="0" smtClean="0"/>
              <a:t>Azione </a:t>
            </a:r>
            <a:r>
              <a:rPr lang="it-IT" dirty="0"/>
              <a:t>di accoglienza e coordinamento dei docenti nell’area di sostegno;</a:t>
            </a:r>
          </a:p>
          <a:p>
            <a:pPr lvl="0"/>
            <a:r>
              <a:rPr lang="it-IT" dirty="0"/>
              <a:t>Elaborazione e Raccordo delle operazioni correlate alla definizione degli Organici di sostegno di Diritto e di Fatto;</a:t>
            </a:r>
          </a:p>
          <a:p>
            <a:pPr lvl="0"/>
            <a:r>
              <a:rPr lang="it-IT" dirty="0"/>
              <a:t>Azione di coordinamento della documentazione relativa all’area degli alunni </a:t>
            </a:r>
            <a:r>
              <a:rPr lang="it-IT" dirty="0" smtClean="0"/>
              <a:t>con </a:t>
            </a:r>
            <a:r>
              <a:rPr lang="it-IT" dirty="0" err="1" smtClean="0"/>
              <a:t>disabilità:PEI</a:t>
            </a:r>
            <a:r>
              <a:rPr lang="it-IT" dirty="0" smtClean="0"/>
              <a:t> Azione </a:t>
            </a:r>
            <a:r>
              <a:rPr lang="it-IT" dirty="0"/>
              <a:t>di coordinamento con l’equipe medica del territorio;</a:t>
            </a:r>
          </a:p>
          <a:p>
            <a:pPr lvl="0"/>
            <a:r>
              <a:rPr lang="it-IT" dirty="0"/>
              <a:t>Azioni di promozione di percorsi individualizzati e personalizzati;</a:t>
            </a:r>
          </a:p>
          <a:p>
            <a:pPr lvl="0"/>
            <a:r>
              <a:rPr lang="it-IT" dirty="0"/>
              <a:t>Azioni di supporto alle famiglie degli alunni D.A.;</a:t>
            </a:r>
          </a:p>
          <a:p>
            <a:pPr lvl="0"/>
            <a:r>
              <a:rPr lang="it-IT" dirty="0"/>
              <a:t>Azioni di supporto ai Consigli di Classe (alunni D.A.);</a:t>
            </a:r>
          </a:p>
          <a:p>
            <a:pPr lvl="0"/>
            <a:r>
              <a:rPr lang="it-IT" dirty="0"/>
              <a:t>Azioni di promozione iniziative inerenti il PAI;</a:t>
            </a:r>
          </a:p>
          <a:p>
            <a:pPr lvl="0"/>
            <a:r>
              <a:rPr lang="it-IT" dirty="0"/>
              <a:t>Aggiornamento sull’andamento generale degli alunni certificati;</a:t>
            </a:r>
          </a:p>
          <a:p>
            <a:pPr lvl="0"/>
            <a:r>
              <a:rPr lang="it-IT" dirty="0"/>
              <a:t>Organizzazione e Coordinamento delle misure di sostegno ai D.A;</a:t>
            </a:r>
          </a:p>
          <a:p>
            <a:pPr lvl="0"/>
            <a:r>
              <a:rPr lang="it-IT" dirty="0"/>
              <a:t>Coordinamento e pianificazione delle riunioni del </a:t>
            </a:r>
            <a:r>
              <a:rPr lang="it-IT" dirty="0" smtClean="0"/>
              <a:t>GLO e </a:t>
            </a:r>
            <a:r>
              <a:rPr lang="it-IT" dirty="0"/>
              <a:t>dei rapporti con l’ASL ed i Servizi Sociali;</a:t>
            </a:r>
          </a:p>
          <a:p>
            <a:pPr lvl="0"/>
            <a:r>
              <a:rPr lang="it-IT" dirty="0"/>
              <a:t>Operazioni e indagini statistiche di monitoraggio;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277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9896"/>
          </a:xfrm>
        </p:spPr>
        <p:txBody>
          <a:bodyPr>
            <a:normAutofit fontScale="90000"/>
          </a:bodyPr>
          <a:lstStyle/>
          <a:p>
            <a:r>
              <a:rPr lang="it-IT" dirty="0"/>
              <a:t> </a:t>
            </a:r>
            <a:r>
              <a:rPr lang="it-IT" sz="3600" b="1" dirty="0"/>
              <a:t>AREA </a:t>
            </a:r>
            <a:r>
              <a:rPr lang="it-IT" sz="3600" b="1" dirty="0" smtClean="0"/>
              <a:t>4: </a:t>
            </a:r>
            <a:r>
              <a:rPr lang="it-IT" sz="3600" b="1" dirty="0"/>
              <a:t>Orientamento in </a:t>
            </a:r>
            <a:r>
              <a:rPr lang="it-IT" sz="3600" b="1" dirty="0" smtClean="0"/>
              <a:t>ingresso/Orientamento in uscita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t-IT" dirty="0" smtClean="0">
                <a:solidFill>
                  <a:srgbClr val="FF0000"/>
                </a:solidFill>
              </a:rPr>
              <a:t>Due figure </a:t>
            </a:r>
          </a:p>
          <a:p>
            <a:pPr lvl="0"/>
            <a:r>
              <a:rPr lang="it-IT" dirty="0" smtClean="0"/>
              <a:t>Predisposizione </a:t>
            </a:r>
            <a:r>
              <a:rPr lang="it-IT" dirty="0"/>
              <a:t>e creazione di un modello di comunicazione efficace e condiviso – con i docenti aggregati alla F.S. per l’orientamento in ingresso – finalizzato a rafforzare, secondo logiche di rete, i contatti e gli incontri con le FF.SS. preposte nelle scuole medie interessate;</a:t>
            </a:r>
          </a:p>
          <a:p>
            <a:pPr lvl="0"/>
            <a:r>
              <a:rPr lang="it-IT" dirty="0" smtClean="0"/>
              <a:t>Realizzazione </a:t>
            </a:r>
            <a:r>
              <a:rPr lang="it-IT" dirty="0"/>
              <a:t>di materiale di promozione e di informazione di diverso tipo (video, </a:t>
            </a:r>
            <a:r>
              <a:rPr lang="it-IT" dirty="0" err="1"/>
              <a:t>brochures</a:t>
            </a:r>
            <a:r>
              <a:rPr lang="it-IT" dirty="0"/>
              <a:t>, </a:t>
            </a:r>
            <a:r>
              <a:rPr lang="it-IT" dirty="0" err="1"/>
              <a:t>roll</a:t>
            </a:r>
            <a:r>
              <a:rPr lang="it-IT" dirty="0"/>
              <a:t>-up, </a:t>
            </a:r>
            <a:r>
              <a:rPr lang="it-IT" dirty="0" err="1"/>
              <a:t>power</a:t>
            </a:r>
            <a:r>
              <a:rPr lang="it-IT" dirty="0"/>
              <a:t> </a:t>
            </a:r>
            <a:r>
              <a:rPr lang="it-IT" dirty="0" err="1"/>
              <a:t>point</a:t>
            </a:r>
            <a:r>
              <a:rPr lang="it-IT" dirty="0"/>
              <a:t>, vademecum, ecc., nonché inviti ad eventi organizzati dagli istituti;</a:t>
            </a:r>
          </a:p>
          <a:p>
            <a:pPr lvl="0"/>
            <a:r>
              <a:rPr lang="it-IT" dirty="0"/>
              <a:t>Pianificazione, organizzazione e realizzazione dell’ OPEN DAY </a:t>
            </a:r>
          </a:p>
          <a:p>
            <a:pPr lvl="0"/>
            <a:r>
              <a:rPr lang="it-IT" dirty="0"/>
              <a:t>Attivazione di uno sportello informativo, formativo, orientativo, con personale specializzato interno ed esterno alla scuola in ore di flessibilità;</a:t>
            </a:r>
          </a:p>
          <a:p>
            <a:pPr lvl="0"/>
            <a:r>
              <a:rPr lang="it-IT" dirty="0"/>
              <a:t>Gestione del progetto di Accoglienza;</a:t>
            </a:r>
          </a:p>
          <a:p>
            <a:pPr lvl="0"/>
            <a:r>
              <a:rPr lang="it-IT" dirty="0"/>
              <a:t>Elaborazione di documentazione relativa al passaggio degli studenti da un ordine all’altro </a:t>
            </a:r>
          </a:p>
          <a:p>
            <a:pPr lvl="0"/>
            <a:r>
              <a:rPr lang="it-IT" dirty="0"/>
              <a:t>Partecipazione alle riunioni dello staff dirigenziale al fine di monitorare in itinere l’andamento delle attività realizzate.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287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t-IT" dirty="0"/>
              <a:t>Gestione dell’orientamento in uscita con la promozione di incontri informativi/formativi con gli IIS</a:t>
            </a:r>
          </a:p>
          <a:p>
            <a:pPr lvl="0"/>
            <a:r>
              <a:rPr lang="it-IT" dirty="0"/>
              <a:t>Partecipazione alla costituzione di reti di scuole per la realizzazione di progetti di interesse comune nell’ambito della formazione (ricerca sul territorio di possibili partnership);</a:t>
            </a:r>
          </a:p>
          <a:p>
            <a:pPr lvl="0"/>
            <a:r>
              <a:rPr lang="it-IT" dirty="0"/>
              <a:t>Collaborazione all’adeguamento del PTOF;</a:t>
            </a:r>
          </a:p>
          <a:p>
            <a:pPr lvl="0"/>
            <a:r>
              <a:rPr lang="it-IT" dirty="0"/>
              <a:t>Realizzazione di procedure formalizzate per lo svolgimento delle attività relative alla propria area d’intervento per la costituzione di un archivio digitale e per la diffusione di buone pratiche;</a:t>
            </a:r>
          </a:p>
          <a:p>
            <a:pPr lvl="0"/>
            <a:r>
              <a:rPr lang="it-IT" dirty="0"/>
              <a:t>Partecipazione agli incontri di staff della Dirigenza Scolastica per la realizzazione di progetti di miglioramento, di percorsi formativi innovativi e di eventi artistico-culturali (teatro, cineforum rete Otis, rete MAT, </a:t>
            </a:r>
            <a:r>
              <a:rPr lang="it-IT" dirty="0" err="1"/>
              <a:t>etc</a:t>
            </a:r>
            <a:r>
              <a:rPr lang="it-IT" dirty="0"/>
              <a:t>);</a:t>
            </a:r>
          </a:p>
          <a:p>
            <a:pPr lvl="0"/>
            <a:r>
              <a:rPr lang="it-IT" dirty="0"/>
              <a:t>Elaborazione di documentazione relativa al passaggio degli studenti da un ordine all’altro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0146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Area 5 Realizzazione di progetti formativi d’intesa con enti ed istituzioni esterni-Innovazione e digitalizzazione 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Coordinamento dei rapporti con enti pubblici ed organismi privati, fondazioni, </a:t>
            </a:r>
            <a:r>
              <a:rPr lang="it-IT" dirty="0" err="1" smtClean="0"/>
              <a:t>onlus</a:t>
            </a:r>
            <a:r>
              <a:rPr lang="it-IT" dirty="0" smtClean="0"/>
              <a:t> per la realizzazione di progetti comuni </a:t>
            </a:r>
            <a:r>
              <a:rPr lang="it-IT" dirty="0" smtClean="0">
                <a:solidFill>
                  <a:srgbClr val="FF0000"/>
                </a:solidFill>
              </a:rPr>
              <a:t>(2° collaboratore )</a:t>
            </a:r>
          </a:p>
          <a:p>
            <a:r>
              <a:rPr lang="it-IT" dirty="0" smtClean="0"/>
              <a:t>Coordinamento con enti ed istituzioni pubbliche per la realizzazione di programmi internazionali </a:t>
            </a:r>
            <a:r>
              <a:rPr lang="it-IT" dirty="0" smtClean="0">
                <a:solidFill>
                  <a:srgbClr val="FF0000"/>
                </a:solidFill>
              </a:rPr>
              <a:t>(una figura 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5607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9298" y="1156138"/>
            <a:ext cx="10573406" cy="519211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dirty="0" smtClean="0"/>
              <a:t>ULTERIORI INCARICHI </a:t>
            </a:r>
          </a:p>
          <a:p>
            <a:r>
              <a:rPr lang="it-IT" dirty="0" smtClean="0"/>
              <a:t>Coordinatori di plesso</a:t>
            </a:r>
          </a:p>
          <a:p>
            <a:r>
              <a:rPr lang="it-IT" dirty="0" smtClean="0"/>
              <a:t>Coordinatori  di ordine</a:t>
            </a:r>
          </a:p>
          <a:p>
            <a:r>
              <a:rPr lang="it-IT" dirty="0" smtClean="0"/>
              <a:t>Sostituzione dei colleghi assenti</a:t>
            </a:r>
          </a:p>
          <a:p>
            <a:r>
              <a:rPr lang="it-IT" dirty="0" smtClean="0"/>
              <a:t>Referente bullismo</a:t>
            </a:r>
          </a:p>
          <a:p>
            <a:r>
              <a:rPr lang="it-IT" dirty="0" smtClean="0"/>
              <a:t>Referente </a:t>
            </a:r>
            <a:r>
              <a:rPr lang="it-IT" dirty="0" err="1" smtClean="0"/>
              <a:t>Covid</a:t>
            </a:r>
            <a:r>
              <a:rPr lang="it-IT" dirty="0" smtClean="0"/>
              <a:t>  </a:t>
            </a:r>
          </a:p>
          <a:p>
            <a:r>
              <a:rPr lang="it-IT" dirty="0" smtClean="0"/>
              <a:t>Coordinatore interventi BES e DSA </a:t>
            </a:r>
          </a:p>
          <a:p>
            <a:r>
              <a:rPr lang="it-IT" dirty="0" smtClean="0"/>
              <a:t>Coordinatori di classe</a:t>
            </a:r>
          </a:p>
          <a:p>
            <a:r>
              <a:rPr lang="it-IT" dirty="0" smtClean="0"/>
              <a:t>NIV</a:t>
            </a:r>
          </a:p>
          <a:p>
            <a:r>
              <a:rPr lang="it-IT" dirty="0" smtClean="0"/>
              <a:t>Commissione PTOF</a:t>
            </a:r>
          </a:p>
          <a:p>
            <a:r>
              <a:rPr lang="it-IT" dirty="0" smtClean="0"/>
              <a:t>Commissione </a:t>
            </a:r>
            <a:r>
              <a:rPr lang="it-IT" dirty="0" smtClean="0"/>
              <a:t>Continuità</a:t>
            </a:r>
          </a:p>
          <a:p>
            <a:r>
              <a:rPr lang="it-IT" dirty="0" smtClean="0"/>
              <a:t>Tutor docenti anno </a:t>
            </a:r>
            <a:r>
              <a:rPr lang="it-IT" smtClean="0"/>
              <a:t>di formazione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483750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870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Funzioni strumentali ed ulteriori incarichi  </vt:lpstr>
      <vt:lpstr>Presentazione standard di PowerPoint</vt:lpstr>
      <vt:lpstr>Area 1 –Gestione del Piano dell’Offerta Formativa e Comunicazione</vt:lpstr>
      <vt:lpstr>AREA 2: supporto alle attività dei docenti</vt:lpstr>
      <vt:lpstr>AREA 3: Inclusione ed integrazione – Interventi e servizi per studenti </vt:lpstr>
      <vt:lpstr> AREA 4: Orientamento in ingresso/Orientamento in uscita  </vt:lpstr>
      <vt:lpstr> </vt:lpstr>
      <vt:lpstr>Area 5 Realizzazione di progetti formativi d’intesa con enti ed istituzioni esterni-Innovazione e digitalizzazione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dirigente</dc:creator>
  <cp:lastModifiedBy>dirigente</cp:lastModifiedBy>
  <cp:revision>20</cp:revision>
  <dcterms:created xsi:type="dcterms:W3CDTF">2020-09-03T13:28:47Z</dcterms:created>
  <dcterms:modified xsi:type="dcterms:W3CDTF">2021-09-04T10:49:15Z</dcterms:modified>
</cp:coreProperties>
</file>